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97" r:id="rId2"/>
    <p:sldId id="275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56" r:id="rId15"/>
    <p:sldId id="289" r:id="rId16"/>
    <p:sldId id="305" r:id="rId17"/>
    <p:sldId id="306" r:id="rId18"/>
    <p:sldId id="298" r:id="rId19"/>
    <p:sldId id="290" r:id="rId20"/>
    <p:sldId id="301" r:id="rId21"/>
    <p:sldId id="302" r:id="rId22"/>
    <p:sldId id="291" r:id="rId23"/>
    <p:sldId id="308" r:id="rId24"/>
    <p:sldId id="296" r:id="rId25"/>
    <p:sldId id="292" r:id="rId26"/>
    <p:sldId id="303" r:id="rId27"/>
    <p:sldId id="309" r:id="rId28"/>
    <p:sldId id="299" r:id="rId29"/>
    <p:sldId id="304" r:id="rId30"/>
    <p:sldId id="293" r:id="rId31"/>
    <p:sldId id="300" r:id="rId32"/>
    <p:sldId id="307" r:id="rId33"/>
    <p:sldId id="294" r:id="rId34"/>
    <p:sldId id="267" r:id="rId35"/>
    <p:sldId id="295" r:id="rId36"/>
    <p:sldId id="276" r:id="rId37"/>
    <p:sldId id="288" r:id="rId38"/>
    <p:sldId id="310" r:id="rId39"/>
    <p:sldId id="311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560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CA1D4A-EC3B-449B-929F-0E7D48C8E93A}" type="datetimeFigureOut">
              <a:rPr lang="en-US" smtClean="0"/>
              <a:t>10/15/2020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81EE6-48D6-498E-A658-D12D56DDE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765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4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新細明體" pitchFamily="18" charset="-120"/>
            </a:endParaRPr>
          </a:p>
        </p:txBody>
      </p:sp>
      <p:sp>
        <p:nvSpPr>
          <p:cNvPr id="304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B671A550-5798-4C33-85CF-6B4FA80D736C}" type="slidenum">
              <a:rPr lang="zh-TW" altLang="en-U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37</a:t>
            </a:fld>
            <a:endParaRPr lang="en-US" altLang="zh-TW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故事閱讀</a:t>
            </a:r>
            <a:r>
              <a:rPr lang="en-US" altLang="zh-TW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:</a:t>
            </a:r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中國是詩的國度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160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6632"/>
            <a:ext cx="5184576" cy="5201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835696" y="5517232"/>
            <a:ext cx="55446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9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這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兩句是說：老太太的兒子要去當小偷了，他要去天上偷王母娘娘的仙桃給母親吃。這是一首挺風趣的「打油詩」。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568495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0648"/>
            <a:ext cx="5184576" cy="5167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47664" y="5661248"/>
            <a:ext cx="57606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10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中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國在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1920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年以後，青年人受了西方文學的影響，開始用「一般的口語」來寫詩，句子可長可短，寫法很自由。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568495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8640"/>
            <a:ext cx="5112568" cy="5129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47664" y="5589240"/>
            <a:ext cx="58326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11. 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這樣的詩就叫「白話詩」或「新詩」。下面是文學家盧前寫的一首新詩「本事」，這首詩很美，讀讀看，你喜歡嗎？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568495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32656"/>
            <a:ext cx="4752528" cy="472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619672" y="5085184"/>
            <a:ext cx="52565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12.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記得當時年紀小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，我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愛談天，你愛笑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，有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一天並肩坐在桃樹下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，風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在林梢兒，鳥兒在叫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，我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們不知怎樣睡著了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，夢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裡花兒落多少？</a:t>
            </a:r>
          </a:p>
        </p:txBody>
      </p:sp>
    </p:spTree>
    <p:extLst>
      <p:ext uri="{BB962C8B-B14F-4D97-AF65-F5344CB8AC3E}">
        <p14:creationId xmlns:p14="http://schemas.microsoft.com/office/powerpoint/2010/main" val="13568495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-315416"/>
            <a:ext cx="7772400" cy="1470025"/>
          </a:xfrm>
        </p:spPr>
        <p:txBody>
          <a:bodyPr>
            <a:normAutofit/>
          </a:bodyPr>
          <a:lstStyle/>
          <a:p>
            <a:r>
              <a:rPr lang="zh-TW" altLang="en-US" sz="5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歲寒三友</a:t>
            </a:r>
            <a:endParaRPr lang="en-US" sz="5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611560" y="3091408"/>
            <a:ext cx="2664296" cy="913656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松</a:t>
            </a:r>
            <a:endParaRPr lang="en-US" sz="4800" b="1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7" name="圖片 6" descr="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872992"/>
            <a:ext cx="3316270" cy="248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圖片 7" descr="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82285" y="980728"/>
            <a:ext cx="3841890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副標題 2"/>
          <p:cNvSpPr txBox="1">
            <a:spLocks/>
          </p:cNvSpPr>
          <p:nvPr/>
        </p:nvSpPr>
        <p:spPr>
          <a:xfrm>
            <a:off x="5364088" y="2996952"/>
            <a:ext cx="2664296" cy="913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竹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</p:txBody>
      </p:sp>
      <p:pic>
        <p:nvPicPr>
          <p:cNvPr id="10" name="圖片 9" descr="梅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3609288"/>
            <a:ext cx="3220146" cy="241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副標題 2"/>
          <p:cNvSpPr txBox="1">
            <a:spLocks/>
          </p:cNvSpPr>
          <p:nvPr/>
        </p:nvSpPr>
        <p:spPr>
          <a:xfrm>
            <a:off x="2915816" y="6043736"/>
            <a:ext cx="2664296" cy="913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梅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獨</a:t>
            </a:r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自</a:t>
            </a:r>
            <a:r>
              <a:rPr lang="en-US" altLang="zh-TW" dirty="0" smtClean="0"/>
              <a:t>/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獨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自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4624"/>
            <a:ext cx="4448919" cy="1767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741" y="1831577"/>
            <a:ext cx="4888781" cy="3875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139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-229418"/>
            <a:ext cx="8363272" cy="1498178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單獨 </a:t>
            </a:r>
            <a:r>
              <a:rPr lang="en-US" altLang="zh-TW" sz="40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(alone)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233344"/>
            <a:ext cx="8892480" cy="5292000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這個地區的</a:t>
            </a:r>
            <a:r>
              <a:rPr lang="zh-TW" altLang="en-US" sz="5400" dirty="0"/>
              <a:t>治</a:t>
            </a:r>
            <a:r>
              <a:rPr lang="zh-TW" altLang="en-US" sz="5400" dirty="0" smtClean="0"/>
              <a:t>安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(public security)</a:t>
            </a:r>
            <a:r>
              <a:rPr lang="zh-TW" altLang="en-US" sz="5400" dirty="0" smtClean="0"/>
              <a:t>不是很好，所以你晚上最好不要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單獨</a:t>
            </a:r>
            <a:r>
              <a:rPr lang="zh-TW" altLang="en-US" sz="5400" dirty="0" smtClean="0"/>
              <a:t>出門。</a:t>
            </a:r>
            <a:endParaRPr lang="en-US" sz="5400" dirty="0"/>
          </a:p>
        </p:txBody>
      </p:sp>
      <p:pic>
        <p:nvPicPr>
          <p:cNvPr id="7" name="圖片 6" descr="治安不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4005064"/>
            <a:ext cx="3658538" cy="27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953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zh-TW" altLang="en-US" sz="6600" b="1" dirty="0" smtClean="0">
                <a:solidFill>
                  <a:srgbClr val="0070C0"/>
                </a:solidFill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獨立 </a:t>
            </a:r>
            <a:r>
              <a:rPr lang="en-US" altLang="zh-TW" sz="40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(independent)</a:t>
            </a:r>
            <a:endParaRPr 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1196752"/>
            <a:ext cx="8712968" cy="5445224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你要學習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獨立</a:t>
            </a:r>
            <a:r>
              <a:rPr lang="zh-TW" altLang="en-US" sz="5400" dirty="0" smtClean="0"/>
              <a:t>，不要什麼事情都想要</a:t>
            </a:r>
            <a:r>
              <a:rPr lang="zh-TW" altLang="en-US" sz="5400" dirty="0"/>
              <a:t>依賴</a:t>
            </a:r>
            <a:r>
              <a:rPr lang="en-US" altLang="zh-TW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(rely on)</a:t>
            </a:r>
            <a:r>
              <a:rPr lang="zh-TW" altLang="en-US" sz="5400" dirty="0" smtClean="0"/>
              <a:t>父母幫你做好。</a:t>
            </a:r>
            <a:endParaRPr lang="en-US" sz="5400" dirty="0"/>
          </a:p>
        </p:txBody>
      </p:sp>
      <p:pic>
        <p:nvPicPr>
          <p:cNvPr id="4" name="圖片 3" descr="依賴父母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28360" y="3068960"/>
            <a:ext cx="2754000" cy="3672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0191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836712"/>
            <a:ext cx="62103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A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：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他不會德文，居然敢</a:t>
            </a:r>
            <a:r>
              <a:rPr lang="zh-TW" altLang="en-US" sz="2400" dirty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單獨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一個人去德國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。</a:t>
            </a:r>
            <a:endParaRPr lang="en-US" altLang="zh-TW" sz="2400" dirty="0" smtClean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  <a:p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B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：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他的個性很</a:t>
            </a:r>
            <a:r>
              <a:rPr lang="zh-TW" altLang="en-US" sz="2400" dirty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獨立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，常常一個人出外旅行。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420888"/>
            <a:ext cx="6249900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55811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7864" y="548680"/>
            <a:ext cx="8229600" cy="1143000"/>
          </a:xfrm>
        </p:spPr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根</a:t>
            </a:r>
            <a:r>
              <a:rPr lang="en-US" altLang="zh-TW" dirty="0" smtClean="0"/>
              <a:t>/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根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76672"/>
            <a:ext cx="3056756" cy="146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54641"/>
            <a:ext cx="4237081" cy="3050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4813300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176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6632"/>
            <a:ext cx="5400600" cy="5435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03648" y="5589240"/>
            <a:ext cx="6696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1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中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國是詩的國度。早在公元前六百年，中國就有了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《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詩經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》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這部書，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《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詩經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》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刻在竹簡上，有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305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首古詩。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976324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/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根</a:t>
            </a:r>
            <a:r>
              <a:rPr lang="en-US" altLang="zh-TW" sz="36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(root, a measure word)</a:t>
            </a:r>
            <a:endParaRPr lang="en-US" sz="3600" dirty="0">
              <a:latin typeface="Times New Roman" pitchFamily="18" charset="0"/>
              <a:ea typeface="華康明體W5注音字" pitchFamily="18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589240"/>
          </a:xfrm>
        </p:spPr>
        <p:txBody>
          <a:bodyPr>
            <a:normAutofit/>
          </a:bodyPr>
          <a:lstStyle/>
          <a:p>
            <a:r>
              <a:rPr lang="zh-TW" altLang="en-US" sz="5400" dirty="0" smtClean="0">
                <a:latin typeface="+mj-ea"/>
                <a:ea typeface="+mj-ea"/>
              </a:rPr>
              <a:t>蓋房子一定要打好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根</a:t>
            </a:r>
            <a:r>
              <a:rPr lang="zh-TW" altLang="en-US" sz="5400" b="1" dirty="0" smtClean="0">
                <a:latin typeface="+mj-ea"/>
                <a:ea typeface="+mj-ea"/>
              </a:rPr>
              <a:t>基，否則</a:t>
            </a:r>
            <a:r>
              <a:rPr lang="en-US" altLang="zh-TW" dirty="0" smtClean="0">
                <a:latin typeface="+mj-ea"/>
                <a:ea typeface="+mj-ea"/>
                <a:cs typeface="Times New Roman" pitchFamily="18" charset="0"/>
              </a:rPr>
              <a:t>(otherwise)</a:t>
            </a:r>
            <a:r>
              <a:rPr lang="zh-TW" altLang="en-US" sz="5400" b="1" dirty="0" smtClean="0">
                <a:latin typeface="+mj-ea"/>
                <a:ea typeface="+mj-ea"/>
              </a:rPr>
              <a:t>天災</a:t>
            </a:r>
            <a:r>
              <a:rPr lang="zh-TW" altLang="en-US" sz="5400" dirty="0" smtClean="0">
                <a:latin typeface="+mj-ea"/>
                <a:ea typeface="+mj-ea"/>
              </a:rPr>
              <a:t>一來，後果就不</a:t>
            </a:r>
            <a:r>
              <a:rPr lang="zh-TW" altLang="en-US" sz="5400" b="1" dirty="0" smtClean="0">
                <a:latin typeface="+mj-ea"/>
                <a:ea typeface="+mj-ea"/>
              </a:rPr>
              <a:t>堪</a:t>
            </a:r>
            <a:r>
              <a:rPr lang="zh-TW" altLang="en-US" sz="5400" dirty="0" smtClean="0">
                <a:latin typeface="+mj-ea"/>
                <a:ea typeface="+mj-ea"/>
              </a:rPr>
              <a:t>設想 </a:t>
            </a:r>
            <a:r>
              <a:rPr lang="zh-TW" altLang="en-US" sz="5400" dirty="0" smtClean="0"/>
              <a:t>。</a:t>
            </a:r>
            <a:endParaRPr lang="en-US" sz="5400" dirty="0" smtClean="0"/>
          </a:p>
          <a:p>
            <a:endParaRPr lang="en-US" dirty="0"/>
          </a:p>
        </p:txBody>
      </p:sp>
      <p:pic>
        <p:nvPicPr>
          <p:cNvPr id="5" name="圖片 4" descr="房子倒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3717032"/>
            <a:ext cx="3929673" cy="302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2769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548680"/>
            <a:ext cx="8435280" cy="5577483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你可以拿</a:t>
            </a:r>
            <a:r>
              <a:rPr lang="zh-TW" altLang="en-US" sz="5400" dirty="0" smtClean="0"/>
              <a:t>一</a:t>
            </a:r>
            <a:r>
              <a:rPr lang="zh-TW" altLang="en-US" sz="60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雙</a:t>
            </a:r>
            <a:r>
              <a:rPr lang="zh-TW" altLang="en-US" sz="5400" dirty="0" smtClean="0"/>
              <a:t>筷</a:t>
            </a:r>
            <a:r>
              <a:rPr lang="zh-TW" altLang="en-US" sz="5400" dirty="0" smtClean="0"/>
              <a:t>子和一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根</a:t>
            </a:r>
            <a:r>
              <a:rPr lang="zh-TW" altLang="en-US" sz="5400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湯匙</a:t>
            </a:r>
            <a:r>
              <a:rPr lang="zh-TW" altLang="en-US" sz="5400" dirty="0" smtClean="0"/>
              <a:t>給我嗎</a:t>
            </a:r>
            <a:r>
              <a:rPr lang="en-US" altLang="zh-TW" sz="5400" dirty="0" smtClean="0"/>
              <a:t>?</a:t>
            </a:r>
            <a:endParaRPr lang="en-US" sz="5400" dirty="0"/>
          </a:p>
        </p:txBody>
      </p:sp>
      <p:pic>
        <p:nvPicPr>
          <p:cNvPr id="4" name="圖片 3" descr="一根筷子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8899" y="3255615"/>
            <a:ext cx="4429125" cy="23336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圖片 4" descr="一根湯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63392" y="2492896"/>
            <a:ext cx="2383360" cy="4032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19169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磨</a:t>
            </a:r>
            <a:r>
              <a:rPr lang="en-US" altLang="zh-TW" dirty="0" smtClean="0"/>
              <a:t>/</a:t>
            </a:r>
            <a:r>
              <a:rPr lang="zh-TW" altLang="en-US" dirty="0" smtClean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磨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060848"/>
            <a:ext cx="2736304" cy="3239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6632"/>
            <a:ext cx="3458518" cy="1780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444208" y="573325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磨腳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4762500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801728" y="558924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耐磨的鞋底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3176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牛仔褲很耐磨，不容易破。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132856"/>
            <a:ext cx="3749675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6819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-243408"/>
            <a:ext cx="9144000" cy="1368152"/>
          </a:xfrm>
        </p:spPr>
        <p:txBody>
          <a:bodyPr>
            <a:normAutofit/>
          </a:bodyPr>
          <a:lstStyle/>
          <a:p>
            <a:r>
              <a:rPr lang="zh-TW" altLang="en-US" sz="6700" b="1" dirty="0" smtClean="0">
                <a:solidFill>
                  <a:srgbClr val="0070C0"/>
                </a:solidFill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磨</a:t>
            </a:r>
            <a:r>
              <a:rPr lang="en-US" altLang="zh-TW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(to rub)</a:t>
            </a:r>
            <a:endParaRPr lang="en-US" sz="6700" b="1" dirty="0">
              <a:solidFill>
                <a:srgbClr val="0070C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980728"/>
            <a:ext cx="8892480" cy="5472608"/>
          </a:xfrm>
        </p:spPr>
        <p:txBody>
          <a:bodyPr/>
          <a:lstStyle/>
          <a:p>
            <a:r>
              <a:rPr lang="zh-TW" altLang="en-US" sz="5400" dirty="0" smtClean="0"/>
              <a:t>他可能是因為工作壓力大，所以睡覺的時候常常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磨</a:t>
            </a:r>
            <a:r>
              <a:rPr lang="zh-TW" altLang="en-US" sz="5400" dirty="0" smtClean="0"/>
              <a:t>牙。</a:t>
            </a:r>
            <a:endParaRPr lang="en-US" altLang="zh-TW" sz="5400" dirty="0" smtClean="0"/>
          </a:p>
          <a:p>
            <a:endParaRPr lang="en-US" dirty="0"/>
          </a:p>
        </p:txBody>
      </p:sp>
      <p:pic>
        <p:nvPicPr>
          <p:cNvPr id="4" name="圖片 3" descr="磨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10743" y="3213463"/>
            <a:ext cx="3534520" cy="2916000"/>
          </a:xfrm>
          <a:prstGeom prst="rect">
            <a:avLst/>
          </a:prstGeom>
        </p:spPr>
      </p:pic>
      <p:pic>
        <p:nvPicPr>
          <p:cNvPr id="5" name="圖片 4" descr="磨牙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5163" y="2924944"/>
            <a:ext cx="2568765" cy="3564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28854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堅</a:t>
            </a:r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勁</a:t>
            </a:r>
            <a:r>
              <a:rPr lang="en-US" altLang="zh-TW" dirty="0" smtClean="0"/>
              <a:t>/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堅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勁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16632"/>
            <a:ext cx="4179937" cy="1713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916830"/>
            <a:ext cx="4968552" cy="443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176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11998" y="188640"/>
            <a:ext cx="8686800" cy="1052736"/>
          </a:xfrm>
        </p:spPr>
        <p:txBody>
          <a:bodyPr>
            <a:noAutofit/>
          </a:bodyPr>
          <a:lstStyle/>
          <a:p>
            <a:pPr algn="l"/>
            <a:r>
              <a:rPr lang="zh-TW" altLang="en-US" sz="6000" b="1" dirty="0" smtClean="0">
                <a:solidFill>
                  <a:srgbClr val="0070C0"/>
                </a:solidFill>
                <a:latin typeface="華康明體W5注音字" pitchFamily="18" charset="-120"/>
                <a:ea typeface="華康明體W5注音字" pitchFamily="18" charset="-120"/>
              </a:rPr>
              <a:t>     </a:t>
            </a:r>
            <a:r>
              <a:rPr lang="zh-TW" altLang="en-US" sz="6000" b="1" dirty="0" smtClean="0">
                <a:solidFill>
                  <a:srgbClr val="0070C0"/>
                </a:solidFill>
                <a:latin typeface="華康明體W5注音字" pitchFamily="18" charset="-120"/>
                <a:ea typeface="華康明體W5注音字" pitchFamily="18" charset="-120"/>
              </a:rPr>
              <a:t>起</a:t>
            </a:r>
            <a:r>
              <a:rPr lang="zh-TW" altLang="en-US" sz="6000" b="1" dirty="0" smtClean="0">
                <a:solidFill>
                  <a:srgbClr val="0070C0"/>
                </a:solidFill>
                <a:latin typeface="華康明體W5注音字" pitchFamily="18" charset="-120"/>
                <a:ea typeface="華康明體W5注音字" pitchFamily="18" charset="-120"/>
              </a:rPr>
              <a:t>勁</a:t>
            </a:r>
            <a:r>
              <a:rPr lang="en-US" altLang="zh-TW" sz="3600" dirty="0" smtClean="0">
                <a:latin typeface="Times New Roman" pitchFamily="18" charset="0"/>
                <a:ea typeface="華康布丁W12破音字4A" pitchFamily="82" charset="-120"/>
                <a:cs typeface="Times New Roman" pitchFamily="18" charset="0"/>
              </a:rPr>
              <a:t>( with zest and vigor)</a:t>
            </a:r>
            <a:endParaRPr lang="en-US" sz="3600" dirty="0">
              <a:latin typeface="Times New Roman" pitchFamily="18" charset="0"/>
              <a:ea typeface="華康布丁W12破音字4A" pitchFamily="82" charset="-120"/>
              <a:cs typeface="Times New Roman" pitchFamily="18" charset="0"/>
            </a:endParaRPr>
          </a:p>
        </p:txBody>
      </p:sp>
      <p:sp>
        <p:nvSpPr>
          <p:cNvPr id="7" name="內容版面配置區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內容版面配置區 7"/>
          <p:cNvSpPr>
            <a:spLocks noGrp="1"/>
          </p:cNvSpPr>
          <p:nvPr>
            <p:ph sz="half" idx="2"/>
          </p:nvPr>
        </p:nvSpPr>
        <p:spPr>
          <a:xfrm>
            <a:off x="179512" y="1268760"/>
            <a:ext cx="8712968" cy="5589240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這群外國人學中文學得很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起勁</a:t>
            </a:r>
            <a:r>
              <a:rPr lang="zh-TW" altLang="en-US" sz="5400" dirty="0" smtClean="0"/>
              <a:t>。</a:t>
            </a:r>
            <a:endParaRPr lang="en-US" sz="5400" dirty="0"/>
          </a:p>
        </p:txBody>
      </p:sp>
      <p:pic>
        <p:nvPicPr>
          <p:cNvPr id="12" name="圖片 11" descr="學中文起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12376" y="2708920"/>
            <a:ext cx="4944000" cy="370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212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玩電動玩得很起勁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76872"/>
            <a:ext cx="6105525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76042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提不起勁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44824"/>
            <a:ext cx="5933600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99600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提不起勁</a:t>
            </a:r>
            <a:r>
              <a:rPr lang="en-US" altLang="zh-TW" sz="36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 not interested)</a:t>
            </a:r>
            <a:endParaRPr lang="en-US" sz="3600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251520" y="1340768"/>
            <a:ext cx="8712968" cy="5517232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他考試考不好，所以做任何事情都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提不起勁</a:t>
            </a:r>
            <a:r>
              <a:rPr lang="zh-TW" altLang="en-US" sz="5400" dirty="0" smtClean="0"/>
              <a:t>。</a:t>
            </a:r>
            <a:endParaRPr lang="en-US" sz="5400" dirty="0"/>
          </a:p>
        </p:txBody>
      </p:sp>
      <p:pic>
        <p:nvPicPr>
          <p:cNvPr id="2050" name="Picture 2" descr="http://cdn.playbuzz.com/cdn/f7591fb3-b272-44e7-8c31-b13d02c74d84/d20d7095-e627-40c3-8b2f-f847e105c12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6538" y="3356992"/>
            <a:ext cx="5021998" cy="33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7566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9463" y="188640"/>
            <a:ext cx="5106797" cy="5112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59632" y="5445224"/>
            <a:ext cx="6840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2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古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時候，五、六歲的小孩就要背一些簡單的詩詞。比如：「一去二三里，煙村四五家，亭台六七座，八九十枝花。」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264951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暗</a:t>
            </a:r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香</a:t>
            </a:r>
            <a:r>
              <a:rPr lang="en-US" altLang="zh-TW" dirty="0" smtClean="0"/>
              <a:t>/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暗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香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6632"/>
            <a:ext cx="4190033" cy="172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72816"/>
            <a:ext cx="5760640" cy="448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176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天暗了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56792"/>
            <a:ext cx="5616624" cy="4237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34717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rgbClr val="0070C0"/>
                </a:solidFill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暗</a:t>
            </a:r>
            <a:r>
              <a:rPr lang="en-US" altLang="zh-TW" sz="4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(dark)</a:t>
            </a:r>
            <a:endParaRPr lang="en-US" sz="4000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124744"/>
            <a:ext cx="8964488" cy="5400600"/>
          </a:xfrm>
        </p:spPr>
        <p:txBody>
          <a:bodyPr/>
          <a:lstStyle/>
          <a:p>
            <a:r>
              <a:rPr lang="zh-TW" altLang="en-US" sz="5400" dirty="0" smtClean="0"/>
              <a:t>你不要在這麼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暗</a:t>
            </a:r>
            <a:r>
              <a:rPr lang="zh-TW" altLang="en-US" sz="5400" dirty="0" smtClean="0"/>
              <a:t>的地方看書，這樣對你的眼睛不好。</a:t>
            </a:r>
            <a:endParaRPr lang="en-US" sz="5400" dirty="0"/>
          </a:p>
        </p:txBody>
      </p:sp>
      <p:pic>
        <p:nvPicPr>
          <p:cNvPr id="6" name="圖片 5" descr="暗的地方看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177320"/>
            <a:ext cx="3915000" cy="313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 descr="http://www.en8848.com.cn/d/file/201307/6db200becadd11b5e1926c400d9498e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9316" y="3382862"/>
            <a:ext cx="3467100" cy="263842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39664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美</a:t>
            </a:r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妙</a:t>
            </a:r>
            <a:r>
              <a:rPr lang="en-US" altLang="zh-TW" dirty="0" smtClean="0"/>
              <a:t>/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美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妙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88640"/>
            <a:ext cx="3880669" cy="162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951" y="1700807"/>
            <a:ext cx="6048350" cy="3824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91880" y="584792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歌聲很美妙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3176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435280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6600" b="1" dirty="0" smtClean="0">
                <a:solidFill>
                  <a:srgbClr val="0070C0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Times New Roman" pitchFamily="18" charset="0"/>
              </a:rPr>
              <a:t>美妙</a:t>
            </a:r>
            <a:r>
              <a:rPr lang="en-US" altLang="zh-TW" sz="4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 beautiful and wonderful)</a:t>
            </a:r>
            <a:endParaRPr lang="en-US" sz="4000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496" y="1484784"/>
            <a:ext cx="9433048" cy="5472608"/>
          </a:xfrm>
        </p:spPr>
        <p:txBody>
          <a:bodyPr/>
          <a:lstStyle/>
          <a:p>
            <a:r>
              <a:rPr lang="zh-TW" altLang="en-US" sz="5400" dirty="0" smtClean="0"/>
              <a:t>她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美妙</a:t>
            </a:r>
            <a:r>
              <a:rPr lang="zh-TW" altLang="en-US" sz="5400" dirty="0" smtClean="0"/>
              <a:t>的歌聲迷住了</a:t>
            </a:r>
            <a:r>
              <a:rPr lang="zh-TW" altLang="en-US" sz="5400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現場</a:t>
            </a:r>
            <a:r>
              <a:rPr lang="zh-TW" altLang="en-US" sz="5400" dirty="0" smtClean="0"/>
              <a:t>所有的人。</a:t>
            </a:r>
            <a:endParaRPr lang="en-US" sz="5400" dirty="0"/>
          </a:p>
        </p:txBody>
      </p:sp>
      <p:pic>
        <p:nvPicPr>
          <p:cNvPr id="4098" name="Picture 2" descr="http://g.udn.com.tw/community/img/PSN_ARTICLE/powerecho/f_2860744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025" y="3393352"/>
            <a:ext cx="4271999" cy="320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http://img.epochtimes.com/i6/9121409221414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0912" y="2601392"/>
            <a:ext cx="2674560" cy="403200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啟</a:t>
            </a:r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發</a:t>
            </a:r>
            <a:r>
              <a:rPr lang="en-US" altLang="zh-TW" dirty="0" smtClean="0"/>
              <a:t>/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啟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發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4624"/>
            <a:ext cx="4448349" cy="1787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988840"/>
            <a:ext cx="2867013" cy="3798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080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32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看圖說話：奶奶要過生日了</a:t>
            </a:r>
            <a:r>
              <a:rPr lang="en-US" altLang="zh-TW" sz="32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…</a:t>
            </a:r>
            <a:endParaRPr lang="en-US" sz="32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980727"/>
            <a:ext cx="4896544" cy="2565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537" y="3717031"/>
            <a:ext cx="4956719" cy="2732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89166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Cloud Callout 3"/>
          <p:cNvSpPr>
            <a:spLocks noChangeArrowheads="1"/>
          </p:cNvSpPr>
          <p:nvPr/>
        </p:nvSpPr>
        <p:spPr bwMode="auto">
          <a:xfrm>
            <a:off x="2208213" y="2527300"/>
            <a:ext cx="4924425" cy="221615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79" name="Footer Placeholder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200" dirty="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80" name="TextBox 2"/>
          <p:cNvSpPr txBox="1">
            <a:spLocks noChangeArrowheads="1"/>
          </p:cNvSpPr>
          <p:nvPr/>
        </p:nvSpPr>
        <p:spPr bwMode="auto">
          <a:xfrm>
            <a:off x="2635250" y="2959100"/>
            <a:ext cx="433863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540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講解本週作業</a:t>
            </a:r>
            <a:endParaRPr lang="en-US" altLang="en-US" sz="540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52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588963"/>
            <a:ext cx="2803525" cy="183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4440238"/>
            <a:ext cx="1654175" cy="198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562475"/>
            <a:ext cx="1647825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4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14350"/>
            <a:ext cx="2554288" cy="191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2585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EFE12C6-94BD-4D05-93B3-DA85B105F60B}" type="slidenum">
              <a:rPr lang="zh-TW" altLang="en-US" sz="1200" smtClean="0">
                <a:solidFill>
                  <a:schemeClr val="tx1"/>
                </a:solidFill>
                <a:latin typeface="Arial" charset="0"/>
                <a:ea typeface="新細明體" pitchFamily="18" charset="-12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37</a:t>
            </a:fld>
            <a:endParaRPr lang="en-US" altLang="zh-TW" sz="120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2717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8680"/>
            <a:ext cx="6984776" cy="5611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28935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48680"/>
            <a:ext cx="7128792" cy="578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2911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8639"/>
            <a:ext cx="4896544" cy="493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619672" y="5373216"/>
            <a:ext cx="6264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3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自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古以來，中國人的生活就離不開詩詞，無論寫信、談天、送別、慶賀，隨時都會說幾句詩詞，寫幾句詩詞。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56849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340" y="116632"/>
            <a:ext cx="5313940" cy="5337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619672" y="5517232"/>
            <a:ext cx="6192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4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唐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朝是詩的黃金時代，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《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唐詩三百首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》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一直流傳到現在。李白的「靜夜詩」：床前明月光，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…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。幾乎每個人都會背誦。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56849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60648"/>
            <a:ext cx="4896544" cy="4971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619672" y="5445224"/>
            <a:ext cx="59046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5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清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朝的學者紀曉嵐是個才子，有一次，他朋友的老母親過生日，在生日宴會上，許多人都當場寫詩來祝賀老太太。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56849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60648"/>
            <a:ext cx="4968552" cy="511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47664" y="5517232"/>
            <a:ext cx="58326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6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紀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曉嵐一邊寫一邊念：這個婆娘不是人，大家聽了大吃一驚。接著，他念第二句：九天仙女下凡塵。大家這才鬆口氣。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56849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8639"/>
            <a:ext cx="5184576" cy="5100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47664" y="5445224"/>
            <a:ext cx="59046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7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凡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塵是指世界。這兩句的意思是：這個老太太不是人，她是從天上飛下來的仙女。接著，紀曉嵐大聲念第三句：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…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56849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60648"/>
            <a:ext cx="5040560" cy="5206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63688" y="5589240"/>
            <a:ext cx="5400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8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生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個兒子會做賊。所有人都驚呆了。然後，紀曉嵐慢吞吞地念最後一四句：偷得蟠桃孝母親。大家都拍手叫好。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568495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12899</TotalTime>
  <Words>1026</Words>
  <Application>Microsoft Office PowerPoint</Application>
  <PresentationFormat>On-screen Show (4:3)</PresentationFormat>
  <Paragraphs>54</Paragraphs>
  <Slides>39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佈景主題</vt:lpstr>
      <vt:lpstr>故事閱讀:中國是詩的國度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歲寒三友</vt:lpstr>
      <vt:lpstr>獨自/獨自</vt:lpstr>
      <vt:lpstr>單獨 (alone)</vt:lpstr>
      <vt:lpstr>獨立 (independent)</vt:lpstr>
      <vt:lpstr>PowerPoint Presentation</vt:lpstr>
      <vt:lpstr>根/根</vt:lpstr>
      <vt:lpstr>根(root, a measure word)</vt:lpstr>
      <vt:lpstr>PowerPoint Presentation</vt:lpstr>
      <vt:lpstr>磨/磨</vt:lpstr>
      <vt:lpstr>牛仔褲很耐磨，不容易破。</vt:lpstr>
      <vt:lpstr>磨(to rub)</vt:lpstr>
      <vt:lpstr>堅勁/堅勁</vt:lpstr>
      <vt:lpstr>     起勁( with zest and vigor)</vt:lpstr>
      <vt:lpstr>玩電動玩得很起勁</vt:lpstr>
      <vt:lpstr>提不起勁</vt:lpstr>
      <vt:lpstr>提不起勁( not interested)</vt:lpstr>
      <vt:lpstr>暗香/暗香</vt:lpstr>
      <vt:lpstr>天暗了</vt:lpstr>
      <vt:lpstr>暗(dark)</vt:lpstr>
      <vt:lpstr>美妙/美妙</vt:lpstr>
      <vt:lpstr>美妙( beautiful and wonderful)</vt:lpstr>
      <vt:lpstr>啟發/啟發</vt:lpstr>
      <vt:lpstr>看圖說話：奶奶要過生日了…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 Li</cp:lastModifiedBy>
  <cp:revision>184</cp:revision>
  <dcterms:created xsi:type="dcterms:W3CDTF">2015-05-08T03:13:01Z</dcterms:created>
  <dcterms:modified xsi:type="dcterms:W3CDTF">2020-10-15T23:51:25Z</dcterms:modified>
</cp:coreProperties>
</file>